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62" r:id="rId4"/>
    <p:sldId id="256" r:id="rId5"/>
    <p:sldId id="258" r:id="rId6"/>
    <p:sldId id="257" r:id="rId7"/>
    <p:sldId id="259" r:id="rId8"/>
    <p:sldId id="260" r:id="rId9"/>
    <p:sldId id="263" r:id="rId10"/>
    <p:sldId id="264" r:id="rId11"/>
    <p:sldId id="591" r:id="rId12"/>
    <p:sldId id="265" r:id="rId13"/>
    <p:sldId id="592" r:id="rId14"/>
    <p:sldId id="596" r:id="rId15"/>
    <p:sldId id="600" r:id="rId16"/>
    <p:sldId id="59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80" d="100"/>
          <a:sy n="80" d="100"/>
        </p:scale>
        <p:origin x="-120"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2F350B-FB34-4213-8C76-2938932AA2D5}"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ACBF2-C0E1-4FFB-AE24-3B8B53A43FBD}"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6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F350B-FB34-4213-8C76-2938932AA2D5}"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ACBF2-C0E1-4FFB-AE24-3B8B53A43FBD}" type="slidenum">
              <a:rPr lang="en-US" smtClean="0"/>
              <a:t>‹#›</a:t>
            </a:fld>
            <a:endParaRPr lang="en-US"/>
          </a:p>
        </p:txBody>
      </p:sp>
    </p:spTree>
    <p:extLst>
      <p:ext uri="{BB962C8B-B14F-4D97-AF65-F5344CB8AC3E}">
        <p14:creationId xmlns:p14="http://schemas.microsoft.com/office/powerpoint/2010/main" val="105478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4"/>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F350B-FB34-4213-8C76-2938932AA2D5}"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ACBF2-C0E1-4FFB-AE24-3B8B53A43FBD}" type="slidenum">
              <a:rPr lang="en-US" smtClean="0"/>
              <a:t>‹#›</a:t>
            </a:fld>
            <a:endParaRPr lang="en-US"/>
          </a:p>
        </p:txBody>
      </p:sp>
    </p:spTree>
    <p:extLst>
      <p:ext uri="{BB962C8B-B14F-4D97-AF65-F5344CB8AC3E}">
        <p14:creationId xmlns:p14="http://schemas.microsoft.com/office/powerpoint/2010/main" val="3392570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367137-6D9D-4381-B56E-A742689E3338}"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214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7C424F-7826-4B85-95F6-B3C863FF8013}"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201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851" y="4552641"/>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E14C9A-68AC-4E33-926E-BDC70840E936}"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6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3"/>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3"/>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CF594C-2558-49BF-8E75-E4B6D281A3DB}"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280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5127" y="2507558"/>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5"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5" y="2507558"/>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03742-DC80-4050-A156-65297BA93DFD}"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56085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F1ECB3-DA65-4F09-A8C0-EA2FC9A30996}"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9434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F5C0C-5BC8-4BCF-9E7E-9A511B4D4462}"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962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8"/>
            <a:ext cx="393192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8B65F4A-7CF1-4E5E-8C75-9E9F8145F979}"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89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F350B-FB34-4213-8C76-2938932AA2D5}"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ACBF2-C0E1-4FFB-AE24-3B8B53A43FBD}" type="slidenum">
              <a:rPr lang="en-US" smtClean="0"/>
              <a:t>‹#›</a:t>
            </a:fld>
            <a:endParaRPr lang="en-US"/>
          </a:p>
        </p:txBody>
      </p:sp>
    </p:spTree>
    <p:extLst>
      <p:ext uri="{BB962C8B-B14F-4D97-AF65-F5344CB8AC3E}">
        <p14:creationId xmlns:p14="http://schemas.microsoft.com/office/powerpoint/2010/main" val="3888168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CED160-87CA-457B-A768-4A698DC3F4DA}"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065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6096B0-47CF-4FCF-98A4-2F45AC919C31}"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97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0370"/>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C2956-4A44-4E1F-9156-043605261D13}"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371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367137-6D9D-4381-B56E-A742689E3338}"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882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7C424F-7826-4B85-95F6-B3C863FF8013}"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513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E14C9A-68AC-4E33-926E-BDC70840E936}"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80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CF594C-2558-49BF-8E75-E4B6D281A3DB}"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616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03742-DC80-4050-A156-65297BA93DFD}"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9035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F1ECB3-DA65-4F09-A8C0-EA2FC9A30996}"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8467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F5C0C-5BC8-4BCF-9E7E-9A511B4D4462}"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1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F350B-FB34-4213-8C76-2938932AA2D5}"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ACBF2-C0E1-4FFB-AE24-3B8B53A43FBD}"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253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8B65F4A-7CF1-4E5E-8C75-9E9F8145F979}"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248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CED160-87CA-457B-A768-4A698DC3F4DA}"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065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6096B0-47CF-4FCF-98A4-2F45AC919C31}"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275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C2956-4A44-4E1F-9156-043605261D13}" type="datetime1">
              <a:rPr lang="en-US" smtClean="0">
                <a:solidFill>
                  <a:prstClr val="black">
                    <a:lumMod val="65000"/>
                    <a:lumOff val="35000"/>
                  </a:prstClr>
                </a:solidFill>
              </a:rPr>
              <a:pPr/>
              <a:t>4/17/2025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8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F350B-FB34-4213-8C76-2938932AA2D5}"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ACBF2-C0E1-4FFB-AE24-3B8B53A43FBD}" type="slidenum">
              <a:rPr lang="en-US" smtClean="0"/>
              <a:t>‹#›</a:t>
            </a:fld>
            <a:endParaRPr lang="en-US"/>
          </a:p>
        </p:txBody>
      </p:sp>
    </p:spTree>
    <p:extLst>
      <p:ext uri="{BB962C8B-B14F-4D97-AF65-F5344CB8AC3E}">
        <p14:creationId xmlns:p14="http://schemas.microsoft.com/office/powerpoint/2010/main" val="4231078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F350B-FB34-4213-8C76-2938932AA2D5}" type="datetimeFigureOut">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ACBF2-C0E1-4FFB-AE24-3B8B53A43FBD}" type="slidenum">
              <a:rPr lang="en-US" smtClean="0"/>
              <a:t>‹#›</a:t>
            </a:fld>
            <a:endParaRPr lang="en-US"/>
          </a:p>
        </p:txBody>
      </p:sp>
    </p:spTree>
    <p:extLst>
      <p:ext uri="{BB962C8B-B14F-4D97-AF65-F5344CB8AC3E}">
        <p14:creationId xmlns:p14="http://schemas.microsoft.com/office/powerpoint/2010/main" val="346619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2F350B-FB34-4213-8C76-2938932AA2D5}" type="datetimeFigureOut">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ACBF2-C0E1-4FFB-AE24-3B8B53A43FBD}" type="slidenum">
              <a:rPr lang="en-US" smtClean="0"/>
              <a:t>‹#›</a:t>
            </a:fld>
            <a:endParaRPr lang="en-US"/>
          </a:p>
        </p:txBody>
      </p:sp>
    </p:spTree>
    <p:extLst>
      <p:ext uri="{BB962C8B-B14F-4D97-AF65-F5344CB8AC3E}">
        <p14:creationId xmlns:p14="http://schemas.microsoft.com/office/powerpoint/2010/main" val="207991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2F350B-FB34-4213-8C76-2938932AA2D5}" type="datetimeFigureOut">
              <a:rPr lang="en-US" smtClean="0"/>
              <a:t>4/17/2025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3ACBF2-C0E1-4FFB-AE24-3B8B53A43FBD}" type="slidenum">
              <a:rPr lang="en-US" smtClean="0"/>
              <a:t>‹#›</a:t>
            </a:fld>
            <a:endParaRPr lang="en-US"/>
          </a:p>
        </p:txBody>
      </p:sp>
    </p:spTree>
    <p:extLst>
      <p:ext uri="{BB962C8B-B14F-4D97-AF65-F5344CB8AC3E}">
        <p14:creationId xmlns:p14="http://schemas.microsoft.com/office/powerpoint/2010/main" val="133947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fld id="{C32F350B-FB34-4213-8C76-2938932AA2D5}" type="datetimeFigureOut">
              <a:rPr lang="en-US" smtClean="0"/>
              <a:t>4/17/2025</a:t>
            </a:fld>
            <a:endParaRPr lang="en-US"/>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3ACBF2-C0E1-4FFB-AE24-3B8B53A43FBD}" type="slidenum">
              <a:rPr lang="en-US" smtClean="0"/>
              <a:t>‹#›</a:t>
            </a:fld>
            <a:endParaRPr lang="en-US"/>
          </a:p>
        </p:txBody>
      </p:sp>
    </p:spTree>
    <p:extLst>
      <p:ext uri="{BB962C8B-B14F-4D97-AF65-F5344CB8AC3E}">
        <p14:creationId xmlns:p14="http://schemas.microsoft.com/office/powerpoint/2010/main" val="340382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2F350B-FB34-4213-8C76-2938932AA2D5}"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ACBF2-C0E1-4FFB-AE24-3B8B53A43FBD}" type="slidenum">
              <a:rPr lang="en-US" smtClean="0"/>
              <a:t>‹#›</a:t>
            </a:fld>
            <a:endParaRPr lang="en-US"/>
          </a:p>
        </p:txBody>
      </p:sp>
    </p:spTree>
    <p:extLst>
      <p:ext uri="{BB962C8B-B14F-4D97-AF65-F5344CB8AC3E}">
        <p14:creationId xmlns:p14="http://schemas.microsoft.com/office/powerpoint/2010/main" val="207256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fld id="{C32F350B-FB34-4213-8C76-2938932AA2D5}" type="datetimeFigureOut">
              <a:rPr lang="en-US" smtClean="0"/>
              <a:t>4/17/2025</a:t>
            </a:fld>
            <a:endParaRPr lang="en-US"/>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0">
                <a:solidFill>
                  <a:srgbClr val="FFFFFF"/>
                </a:solidFill>
              </a:defRPr>
            </a:lvl1pPr>
          </a:lstStyle>
          <a:p>
            <a:fld id="{253ACBF2-C0E1-4FFB-AE24-3B8B53A43FB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791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914400"/>
            <a:fld id="{49FA3659-76AC-4E18-992A-83FE03924A7B}" type="datetime1">
              <a:rPr lang="en-US" smtClean="0">
                <a:solidFill>
                  <a:prstClr val="black">
                    <a:lumMod val="65000"/>
                    <a:lumOff val="35000"/>
                  </a:prstClr>
                </a:solidFill>
              </a:rPr>
              <a:pPr defTabSz="914400"/>
              <a:t>4/17/2025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defTabSz="914400"/>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8"/>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96476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914400"/>
            <a:fld id="{49FA3659-76AC-4E18-992A-83FE03924A7B}" type="datetime1">
              <a:rPr lang="en-US" smtClean="0">
                <a:solidFill>
                  <a:prstClr val="black">
                    <a:lumMod val="65000"/>
                    <a:lumOff val="35000"/>
                  </a:prstClr>
                </a:solidFill>
              </a:rPr>
              <a:pPr defTabSz="914400"/>
              <a:t>4/17/2025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defTabSz="914400"/>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2852284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QXGOjzcQdhQ"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50633" y="129254"/>
            <a:ext cx="1792379" cy="1609483"/>
          </a:xfrm>
          <a:prstGeom prst="rect">
            <a:avLst/>
          </a:prstGeom>
        </p:spPr>
      </p:pic>
      <p:pic>
        <p:nvPicPr>
          <p:cNvPr id="5" name="Picture 4"/>
          <p:cNvPicPr>
            <a:picLocks noChangeAspect="1"/>
          </p:cNvPicPr>
          <p:nvPr/>
        </p:nvPicPr>
        <p:blipFill>
          <a:blip r:embed="rId3"/>
          <a:stretch>
            <a:fillRect/>
          </a:stretch>
        </p:blipFill>
        <p:spPr>
          <a:xfrm>
            <a:off x="3" y="0"/>
            <a:ext cx="2255716" cy="1597290"/>
          </a:xfrm>
          <a:prstGeom prst="rect">
            <a:avLst/>
          </a:prstGeom>
        </p:spPr>
      </p:pic>
      <p:sp>
        <p:nvSpPr>
          <p:cNvPr id="6" name="Rectangle 5"/>
          <p:cNvSpPr/>
          <p:nvPr/>
        </p:nvSpPr>
        <p:spPr>
          <a:xfrm>
            <a:off x="2965271" y="377597"/>
            <a:ext cx="6178732" cy="1477328"/>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Faculty of Nursing Cairo University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2024-2025</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Evaluation Course</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SECOND SEMESTER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LEVEL: DOCTORATE </a:t>
            </a:r>
            <a:endParaRPr lang="en-US" dirty="0"/>
          </a:p>
        </p:txBody>
      </p:sp>
      <p:sp>
        <p:nvSpPr>
          <p:cNvPr id="7" name="Rectangle 6"/>
          <p:cNvSpPr/>
          <p:nvPr/>
        </p:nvSpPr>
        <p:spPr>
          <a:xfrm>
            <a:off x="2498863" y="1961909"/>
            <a:ext cx="7111548" cy="1973297"/>
          </a:xfrm>
          <a:prstGeom prst="rect">
            <a:avLst/>
          </a:prstGeom>
        </p:spPr>
        <p:txBody>
          <a:bodyPr wrap="square">
            <a:spAutoFit/>
          </a:bodyPr>
          <a:lstStyle/>
          <a:p>
            <a:pPr algn="ctr">
              <a:lnSpc>
                <a:spcPct val="107000"/>
              </a:lnSpc>
              <a:spcAft>
                <a:spcPts val="800"/>
              </a:spcAft>
            </a:pPr>
            <a:r>
              <a:rPr lang="en-US" sz="3600" b="1" u="sng"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Assignment about</a:t>
            </a:r>
          </a:p>
          <a:p>
            <a:pPr algn="ctr">
              <a:lnSpc>
                <a:spcPct val="107000"/>
              </a:lnSpc>
              <a:spcAft>
                <a:spcPts val="800"/>
              </a:spcAft>
            </a:pPr>
            <a:r>
              <a:rPr lang="en-US" sz="3600" b="1" u="sng"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Bloom’s Taxonomy for Each Domain</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727669" y="3978496"/>
            <a:ext cx="8882743" cy="1754326"/>
          </a:xfrm>
          <a:prstGeom prst="rect">
            <a:avLst/>
          </a:prstGeom>
        </p:spPr>
        <p:txBody>
          <a:bodyPr wrap="square">
            <a:spAutoFit/>
          </a:bodyPr>
          <a:lstStyle/>
          <a:p>
            <a:pPr lvl="0" fontAlgn="base">
              <a:lnSpc>
                <a:spcPct val="150000"/>
              </a:lnSpc>
              <a:spcBef>
                <a:spcPct val="0"/>
              </a:spcBef>
              <a:spcAft>
                <a:spcPct val="0"/>
              </a:spcAft>
            </a:pPr>
            <a:r>
              <a:rPr lang="en-GB" sz="2400" b="1" u="sng" dirty="0">
                <a:solidFill>
                  <a:prstClr val="black"/>
                </a:solidFill>
                <a:latin typeface="Times New Roman" panose="02020603050405020304" pitchFamily="18" charset="0"/>
                <a:ea typeface="굴림" charset="-127"/>
                <a:cs typeface="Times New Roman" panose="02020603050405020304" pitchFamily="18" charset="0"/>
              </a:rPr>
              <a:t>Under Supervision</a:t>
            </a:r>
          </a:p>
          <a:p>
            <a:pPr lvl="0" fontAlgn="base">
              <a:spcBef>
                <a:spcPct val="0"/>
              </a:spcBef>
              <a:spcAft>
                <a:spcPct val="0"/>
              </a:spcAft>
            </a:pPr>
            <a:r>
              <a:rPr lang="en-GB" sz="2400" dirty="0" err="1">
                <a:solidFill>
                  <a:prstClr val="black"/>
                </a:solidFill>
                <a:latin typeface="Times New Roman" panose="02020603050405020304" pitchFamily="18" charset="0"/>
                <a:ea typeface="굴림" charset="-127"/>
                <a:cs typeface="Times New Roman" panose="02020603050405020304" pitchFamily="18" charset="0"/>
              </a:rPr>
              <a:t>Prof.</a:t>
            </a:r>
            <a:r>
              <a:rPr lang="en-GB" sz="2400" dirty="0">
                <a:solidFill>
                  <a:prstClr val="black"/>
                </a:solidFill>
                <a:latin typeface="Times New Roman" panose="02020603050405020304" pitchFamily="18" charset="0"/>
                <a:ea typeface="굴림" charset="-127"/>
                <a:cs typeface="Times New Roman" panose="02020603050405020304" pitchFamily="18" charset="0"/>
              </a:rPr>
              <a:t> </a:t>
            </a:r>
            <a:r>
              <a:rPr lang="en-GB" sz="2400" dirty="0" err="1">
                <a:solidFill>
                  <a:prstClr val="black"/>
                </a:solidFill>
                <a:latin typeface="Times New Roman" panose="02020603050405020304" pitchFamily="18" charset="0"/>
                <a:ea typeface="굴림" charset="-127"/>
                <a:cs typeface="Times New Roman" panose="02020603050405020304" pitchFamily="18" charset="0"/>
              </a:rPr>
              <a:t>Dr.</a:t>
            </a:r>
            <a:r>
              <a:rPr lang="en-GB" sz="2400" dirty="0">
                <a:solidFill>
                  <a:prstClr val="black"/>
                </a:solidFill>
                <a:latin typeface="Times New Roman" panose="02020603050405020304" pitchFamily="18" charset="0"/>
                <a:ea typeface="굴림" charset="-127"/>
                <a:cs typeface="Times New Roman" panose="02020603050405020304" pitchFamily="18" charset="0"/>
              </a:rPr>
              <a:t> </a:t>
            </a:r>
            <a:r>
              <a:rPr lang="en-GB" sz="2400" dirty="0" err="1">
                <a:solidFill>
                  <a:prstClr val="black"/>
                </a:solidFill>
                <a:latin typeface="Times New Roman" panose="02020603050405020304" pitchFamily="18" charset="0"/>
                <a:ea typeface="굴림" charset="-127"/>
                <a:cs typeface="Times New Roman" panose="02020603050405020304" pitchFamily="18" charset="0"/>
              </a:rPr>
              <a:t>Effat</a:t>
            </a:r>
            <a:r>
              <a:rPr lang="en-GB" sz="2400" dirty="0">
                <a:solidFill>
                  <a:prstClr val="black"/>
                </a:solidFill>
                <a:latin typeface="Times New Roman" panose="02020603050405020304" pitchFamily="18" charset="0"/>
                <a:ea typeface="굴림" charset="-127"/>
                <a:cs typeface="Times New Roman" panose="02020603050405020304" pitchFamily="18" charset="0"/>
              </a:rPr>
              <a:t> Mohammed.</a:t>
            </a:r>
          </a:p>
          <a:p>
            <a:pPr lvl="0" fontAlgn="base">
              <a:spcBef>
                <a:spcPct val="0"/>
              </a:spcBef>
              <a:spcAft>
                <a:spcPct val="0"/>
              </a:spcAft>
            </a:pPr>
            <a:r>
              <a:rPr lang="en-GB" sz="2400" dirty="0" err="1">
                <a:solidFill>
                  <a:prstClr val="black"/>
                </a:solidFill>
                <a:latin typeface="Times New Roman" panose="02020603050405020304" pitchFamily="18" charset="0"/>
                <a:ea typeface="굴림" charset="-127"/>
                <a:cs typeface="Times New Roman" panose="02020603050405020304" pitchFamily="18" charset="0"/>
              </a:rPr>
              <a:t>Prof.</a:t>
            </a:r>
            <a:r>
              <a:rPr lang="en-GB" sz="2400" dirty="0">
                <a:solidFill>
                  <a:prstClr val="black"/>
                </a:solidFill>
                <a:latin typeface="Times New Roman" panose="02020603050405020304" pitchFamily="18" charset="0"/>
                <a:ea typeface="굴림" charset="-127"/>
                <a:cs typeface="Times New Roman" panose="02020603050405020304" pitchFamily="18" charset="0"/>
              </a:rPr>
              <a:t> </a:t>
            </a:r>
            <a:r>
              <a:rPr lang="en-GB" sz="2400" dirty="0" err="1">
                <a:solidFill>
                  <a:prstClr val="black"/>
                </a:solidFill>
                <a:latin typeface="Times New Roman" panose="02020603050405020304" pitchFamily="18" charset="0"/>
                <a:ea typeface="굴림" charset="-127"/>
                <a:cs typeface="Times New Roman" panose="02020603050405020304" pitchFamily="18" charset="0"/>
              </a:rPr>
              <a:t>Dr.</a:t>
            </a:r>
            <a:r>
              <a:rPr lang="en-GB" sz="2400" dirty="0">
                <a:solidFill>
                  <a:prstClr val="black"/>
                </a:solidFill>
                <a:latin typeface="Times New Roman" panose="02020603050405020304" pitchFamily="18" charset="0"/>
                <a:ea typeface="굴림" charset="-127"/>
                <a:cs typeface="Times New Roman" panose="02020603050405020304" pitchFamily="18" charset="0"/>
              </a:rPr>
              <a:t> </a:t>
            </a:r>
            <a:r>
              <a:rPr lang="en-GB" sz="2400" dirty="0" err="1">
                <a:solidFill>
                  <a:prstClr val="black"/>
                </a:solidFill>
                <a:latin typeface="Times New Roman" panose="02020603050405020304" pitchFamily="18" charset="0"/>
                <a:ea typeface="굴림" charset="-127"/>
                <a:cs typeface="Times New Roman" panose="02020603050405020304" pitchFamily="18" charset="0"/>
              </a:rPr>
              <a:t>Enas</a:t>
            </a:r>
            <a:r>
              <a:rPr lang="en-GB" sz="2400" dirty="0">
                <a:solidFill>
                  <a:prstClr val="black"/>
                </a:solidFill>
                <a:latin typeface="Times New Roman" panose="02020603050405020304" pitchFamily="18" charset="0"/>
                <a:ea typeface="굴림" charset="-127"/>
                <a:cs typeface="Times New Roman" panose="02020603050405020304" pitchFamily="18" charset="0"/>
              </a:rPr>
              <a:t> </a:t>
            </a:r>
            <a:r>
              <a:rPr lang="en-GB" sz="2400" dirty="0" err="1">
                <a:solidFill>
                  <a:prstClr val="black"/>
                </a:solidFill>
                <a:latin typeface="Times New Roman" panose="02020603050405020304" pitchFamily="18" charset="0"/>
                <a:ea typeface="굴림" charset="-127"/>
                <a:cs typeface="Times New Roman" panose="02020603050405020304" pitchFamily="18" charset="0"/>
              </a:rPr>
              <a:t>Helmy</a:t>
            </a:r>
            <a:endParaRPr lang="en-GB" sz="2400" dirty="0">
              <a:solidFill>
                <a:prstClr val="black"/>
              </a:solidFill>
              <a:latin typeface="Times New Roman" panose="02020603050405020304" pitchFamily="18" charset="0"/>
              <a:ea typeface="굴림" charset="-127"/>
              <a:cs typeface="Times New Roman" panose="02020603050405020304" pitchFamily="18" charset="0"/>
            </a:endParaRPr>
          </a:p>
          <a:p>
            <a:pPr lvl="0" fontAlgn="base">
              <a:spcBef>
                <a:spcPct val="0"/>
              </a:spcBef>
              <a:spcAft>
                <a:spcPct val="0"/>
              </a:spcAft>
            </a:pPr>
            <a:r>
              <a:rPr lang="en-GB" sz="2400" dirty="0">
                <a:solidFill>
                  <a:prstClr val="black"/>
                </a:solidFill>
                <a:latin typeface="Times New Roman" panose="02020603050405020304" pitchFamily="18" charset="0"/>
                <a:ea typeface="굴림" charset="-127"/>
                <a:cs typeface="Times New Roman" panose="02020603050405020304" pitchFamily="18" charset="0"/>
              </a:rPr>
              <a:t>Assist. </a:t>
            </a:r>
            <a:r>
              <a:rPr lang="en-GB" sz="2400" dirty="0" err="1">
                <a:solidFill>
                  <a:prstClr val="black"/>
                </a:solidFill>
                <a:latin typeface="Times New Roman" panose="02020603050405020304" pitchFamily="18" charset="0"/>
                <a:ea typeface="굴림" charset="-127"/>
                <a:cs typeface="Times New Roman" panose="02020603050405020304" pitchFamily="18" charset="0"/>
              </a:rPr>
              <a:t>Prof.</a:t>
            </a:r>
            <a:r>
              <a:rPr lang="en-GB" sz="2400" dirty="0">
                <a:solidFill>
                  <a:prstClr val="black"/>
                </a:solidFill>
                <a:latin typeface="Times New Roman" panose="02020603050405020304" pitchFamily="18" charset="0"/>
                <a:ea typeface="굴림" charset="-127"/>
                <a:cs typeface="Times New Roman" panose="02020603050405020304" pitchFamily="18" charset="0"/>
              </a:rPr>
              <a:t> </a:t>
            </a:r>
            <a:r>
              <a:rPr lang="en-GB" sz="2400" dirty="0" err="1">
                <a:solidFill>
                  <a:prstClr val="black"/>
                </a:solidFill>
                <a:latin typeface="Times New Roman" panose="02020603050405020304" pitchFamily="18" charset="0"/>
                <a:ea typeface="굴림" charset="-127"/>
                <a:cs typeface="Times New Roman" panose="02020603050405020304" pitchFamily="18" charset="0"/>
              </a:rPr>
              <a:t>Dr.</a:t>
            </a:r>
            <a:r>
              <a:rPr lang="en-GB" sz="2400" dirty="0">
                <a:solidFill>
                  <a:prstClr val="black"/>
                </a:solidFill>
                <a:latin typeface="Times New Roman" panose="02020603050405020304" pitchFamily="18" charset="0"/>
                <a:ea typeface="굴림" charset="-127"/>
                <a:cs typeface="Times New Roman" panose="02020603050405020304" pitchFamily="18" charset="0"/>
              </a:rPr>
              <a:t> </a:t>
            </a:r>
            <a:r>
              <a:rPr lang="en-GB" sz="2400" dirty="0" err="1">
                <a:solidFill>
                  <a:prstClr val="black"/>
                </a:solidFill>
                <a:latin typeface="Times New Roman" panose="02020603050405020304" pitchFamily="18" charset="0"/>
                <a:ea typeface="굴림" charset="-127"/>
                <a:cs typeface="Times New Roman" panose="02020603050405020304" pitchFamily="18" charset="0"/>
              </a:rPr>
              <a:t>Heba</a:t>
            </a:r>
            <a:r>
              <a:rPr lang="en-GB" sz="2400" dirty="0">
                <a:solidFill>
                  <a:prstClr val="black"/>
                </a:solidFill>
                <a:latin typeface="Times New Roman" panose="02020603050405020304" pitchFamily="18" charset="0"/>
                <a:ea typeface="굴림" charset="-127"/>
                <a:cs typeface="Times New Roman" panose="02020603050405020304" pitchFamily="18" charset="0"/>
              </a:rPr>
              <a:t> Ahmed</a:t>
            </a:r>
            <a:endParaRPr lang="en-GB" sz="2400" dirty="0">
              <a:solidFill>
                <a:srgbClr val="000000"/>
              </a:solidFill>
              <a:latin typeface="Times New Roman" panose="02020603050405020304" pitchFamily="18" charset="0"/>
              <a:ea typeface="굴림" charset="-127"/>
              <a:cs typeface="Times New Roman" panose="02020603050405020304" pitchFamily="18" charset="0"/>
            </a:endParaRPr>
          </a:p>
        </p:txBody>
      </p:sp>
    </p:spTree>
    <p:extLst>
      <p:ext uri="{BB962C8B-B14F-4D97-AF65-F5344CB8AC3E}">
        <p14:creationId xmlns:p14="http://schemas.microsoft.com/office/powerpoint/2010/main" val="84460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A95E558-79A8-A25E-CCE4-D410407FBE52}"/>
              </a:ext>
            </a:extLst>
          </p:cNvPr>
          <p:cNvPicPr>
            <a:picLocks noChangeAspect="1"/>
          </p:cNvPicPr>
          <p:nvPr/>
        </p:nvPicPr>
        <p:blipFill>
          <a:blip r:embed="rId2"/>
          <a:stretch>
            <a:fillRect/>
          </a:stretch>
        </p:blipFill>
        <p:spPr>
          <a:xfrm>
            <a:off x="603455" y="599612"/>
            <a:ext cx="10985092" cy="5096655"/>
          </a:xfrm>
          <a:prstGeom prst="rect">
            <a:avLst/>
          </a:prstGeom>
        </p:spPr>
      </p:pic>
    </p:spTree>
    <p:extLst>
      <p:ext uri="{BB962C8B-B14F-4D97-AF65-F5344CB8AC3E}">
        <p14:creationId xmlns:p14="http://schemas.microsoft.com/office/powerpoint/2010/main" val="318015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0AE03D7-0B87-65F6-C700-6CD885EB1621}"/>
              </a:ext>
            </a:extLst>
          </p:cNvPr>
          <p:cNvPicPr>
            <a:picLocks noChangeAspect="1"/>
          </p:cNvPicPr>
          <p:nvPr/>
        </p:nvPicPr>
        <p:blipFill>
          <a:blip r:embed="rId2"/>
          <a:stretch>
            <a:fillRect/>
          </a:stretch>
        </p:blipFill>
        <p:spPr>
          <a:xfrm>
            <a:off x="299803" y="1304143"/>
            <a:ext cx="11032760" cy="4916774"/>
          </a:xfrm>
          <a:prstGeom prst="rect">
            <a:avLst/>
          </a:prstGeom>
        </p:spPr>
      </p:pic>
      <p:sp>
        <p:nvSpPr>
          <p:cNvPr id="5" name="TextBox 4">
            <a:extLst>
              <a:ext uri="{FF2B5EF4-FFF2-40B4-BE49-F238E27FC236}">
                <a16:creationId xmlns="" xmlns:a16="http://schemas.microsoft.com/office/drawing/2014/main" id="{F7FB2969-75AB-6054-ADE0-65F2EE9480DD}"/>
              </a:ext>
            </a:extLst>
          </p:cNvPr>
          <p:cNvSpPr txBox="1"/>
          <p:nvPr/>
        </p:nvSpPr>
        <p:spPr>
          <a:xfrm>
            <a:off x="843197" y="224775"/>
            <a:ext cx="6232160" cy="584775"/>
          </a:xfrm>
          <a:prstGeom prst="rect">
            <a:avLst/>
          </a:prstGeom>
          <a:noFill/>
        </p:spPr>
        <p:txBody>
          <a:bodyPr wrap="square">
            <a:spAutoFit/>
          </a:bodyPr>
          <a:lstStyle/>
          <a:p>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Affective Domain</a:t>
            </a:r>
          </a:p>
        </p:txBody>
      </p:sp>
    </p:spTree>
    <p:extLst>
      <p:ext uri="{BB962C8B-B14F-4D97-AF65-F5344CB8AC3E}">
        <p14:creationId xmlns:p14="http://schemas.microsoft.com/office/powerpoint/2010/main" val="400992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
        <p:nvSpPr>
          <p:cNvPr id="2" name="Title 1"/>
          <p:cNvSpPr>
            <a:spLocks noGrp="1"/>
          </p:cNvSpPr>
          <p:nvPr>
            <p:ph type="title" idx="4294967295"/>
          </p:nvPr>
        </p:nvSpPr>
        <p:spPr>
          <a:xfrm>
            <a:off x="498071" y="226315"/>
            <a:ext cx="10058400" cy="747713"/>
          </a:xfrm>
        </p:spPr>
        <p:txBody>
          <a:bodyPr/>
          <a:lstStyle/>
          <a:p>
            <a:r>
              <a:rPr lang="en-US" dirty="0">
                <a:solidFill>
                  <a:srgbClr val="FF0000"/>
                </a:solidFill>
                <a:latin typeface="Times New Roman" pitchFamily="18" charset="0"/>
                <a:cs typeface="Times New Roman" pitchFamily="18" charset="0"/>
              </a:rPr>
              <a:t>Example </a:t>
            </a:r>
          </a:p>
        </p:txBody>
      </p:sp>
      <p:sp>
        <p:nvSpPr>
          <p:cNvPr id="3" name="Content Placeholder 2"/>
          <p:cNvSpPr>
            <a:spLocks noGrp="1"/>
          </p:cNvSpPr>
          <p:nvPr>
            <p:ph idx="4294967295"/>
          </p:nvPr>
        </p:nvSpPr>
        <p:spPr>
          <a:xfrm>
            <a:off x="633785" y="1323419"/>
            <a:ext cx="10924435" cy="4211169"/>
          </a:xfrm>
        </p:spPr>
        <p:txBody>
          <a:bodyPr>
            <a:normAutofit/>
          </a:bodyPr>
          <a:lstStyle/>
          <a:p>
            <a:pPr marL="0" indent="0" algn="justLow">
              <a:lnSpc>
                <a:spcPct val="150000"/>
              </a:lnSpc>
              <a:buNone/>
            </a:pPr>
            <a:r>
              <a:rPr lang="en-US" b="1" dirty="0">
                <a:solidFill>
                  <a:prstClr val="black"/>
                </a:solidFill>
                <a:latin typeface="Times New Roman" pitchFamily="18" charset="0"/>
                <a:cs typeface="Times New Roman" pitchFamily="18" charset="0"/>
              </a:rPr>
              <a:t>Advocate</a:t>
            </a:r>
            <a:r>
              <a:rPr lang="en-US" dirty="0">
                <a:solidFill>
                  <a:prstClr val="black"/>
                </a:solidFill>
                <a:latin typeface="Times New Roman" pitchFamily="18" charset="0"/>
                <a:cs typeface="Times New Roman" pitchFamily="18" charset="0"/>
              </a:rPr>
              <a:t> for rights of patients with mental illness by educating at least one patient about legal rights  at the end of residence in the hospital.</a:t>
            </a:r>
          </a:p>
          <a:p>
            <a:pPr lvl="0" algn="justLow">
              <a:lnSpc>
                <a:spcPct val="150000"/>
              </a:lnSpc>
            </a:pPr>
            <a:r>
              <a:rPr lang="en-US" b="1" dirty="0">
                <a:solidFill>
                  <a:prstClr val="black"/>
                </a:solidFill>
                <a:latin typeface="Times New Roman" pitchFamily="18" charset="0"/>
                <a:cs typeface="Times New Roman" pitchFamily="18" charset="0"/>
              </a:rPr>
              <a:t>Level: Characterizing (Highest Level) where individuals fully integrate values into their behavior, making them a consistent part of their professional and personal actions.</a:t>
            </a:r>
          </a:p>
          <a:p>
            <a:pPr lvl="0" algn="justLow">
              <a:lnSpc>
                <a:spcPct val="150000"/>
              </a:lnSpc>
              <a:buFont typeface="Arial"/>
              <a:buChar char="•"/>
            </a:pPr>
            <a:r>
              <a:rPr lang="en-US" dirty="0">
                <a:solidFill>
                  <a:prstClr val="black"/>
                </a:solidFill>
                <a:latin typeface="Times New Roman" pitchFamily="18" charset="0"/>
                <a:cs typeface="Times New Roman" pitchFamily="18" charset="0"/>
              </a:rPr>
              <a:t>Nurses is not just learning advocacy but actively </a:t>
            </a:r>
            <a:r>
              <a:rPr lang="en-US" dirty="0">
                <a:solidFill>
                  <a:srgbClr val="FF0000"/>
                </a:solidFill>
                <a:latin typeface="Times New Roman" pitchFamily="18" charset="0"/>
                <a:cs typeface="Times New Roman" pitchFamily="18" charset="0"/>
              </a:rPr>
              <a:t>incorporating it into their routine practice </a:t>
            </a:r>
            <a:r>
              <a:rPr lang="en-US" dirty="0">
                <a:solidFill>
                  <a:prstClr val="black"/>
                </a:solidFill>
                <a:latin typeface="Times New Roman" pitchFamily="18" charset="0"/>
                <a:cs typeface="Times New Roman" pitchFamily="18" charset="0"/>
              </a:rPr>
              <a:t>by educating patients about their rights which aligns with the highest affective domain level.</a:t>
            </a:r>
          </a:p>
          <a:p>
            <a:pPr lvl="0" algn="justLow">
              <a:lnSpc>
                <a:spcPct val="150000"/>
              </a:lnSpc>
              <a:buFont typeface="Arial"/>
              <a:buChar char="•"/>
            </a:pPr>
            <a:r>
              <a:rPr lang="en-US" dirty="0">
                <a:solidFill>
                  <a:prstClr val="black"/>
                </a:solidFill>
                <a:latin typeface="Times New Roman" pitchFamily="18" charset="0"/>
                <a:cs typeface="Times New Roman" pitchFamily="18" charset="0"/>
              </a:rPr>
              <a:t>Characterizing" level, where the behavior is fully ingrained as a core identity.</a:t>
            </a:r>
          </a:p>
          <a:p>
            <a:pPr lvl="0" algn="justLow">
              <a:lnSpc>
                <a:spcPct val="150000"/>
              </a:lnSpc>
            </a:pPr>
            <a:endParaRPr lang="en-US" dirty="0">
              <a:solidFill>
                <a:prstClr val="black"/>
              </a:solidFill>
              <a:latin typeface="Times New Roman" pitchFamily="18" charset="0"/>
              <a:cs typeface="Times New Roman" pitchFamily="18" charset="0"/>
            </a:endParaRPr>
          </a:p>
          <a:p>
            <a:endParaRPr lang="en-US" sz="2400" dirty="0"/>
          </a:p>
        </p:txBody>
      </p:sp>
    </p:spTree>
    <p:extLst>
      <p:ext uri="{BB962C8B-B14F-4D97-AF65-F5344CB8AC3E}">
        <p14:creationId xmlns:p14="http://schemas.microsoft.com/office/powerpoint/2010/main" val="548048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Psychomotor </a:t>
            </a:r>
            <a:r>
              <a:rPr lang="en-US" b="1" dirty="0" smtClean="0">
                <a:latin typeface="Times New Roman" pitchFamily="18" charset="0"/>
                <a:cs typeface="Times New Roman" pitchFamily="18" charset="0"/>
              </a:rPr>
              <a:t>Domain</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0800" y="2133600"/>
            <a:ext cx="9956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74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
        <p:nvSpPr>
          <p:cNvPr id="2" name="Title 1"/>
          <p:cNvSpPr>
            <a:spLocks noGrp="1"/>
          </p:cNvSpPr>
          <p:nvPr>
            <p:ph type="title" idx="4294967295"/>
          </p:nvPr>
        </p:nvSpPr>
        <p:spPr>
          <a:xfrm>
            <a:off x="259829" y="194875"/>
            <a:ext cx="10058400" cy="657433"/>
          </a:xfrm>
        </p:spPr>
        <p:txBody>
          <a:bodyPr>
            <a:normAutofit fontScale="90000"/>
          </a:bodyPr>
          <a:lstStyle/>
          <a:p>
            <a:r>
              <a:rPr lang="en-US" dirty="0">
                <a:solidFill>
                  <a:srgbClr val="FF0000"/>
                </a:solidFill>
                <a:latin typeface="Times New Roman" pitchFamily="18" charset="0"/>
                <a:cs typeface="Times New Roman" pitchFamily="18" charset="0"/>
              </a:rPr>
              <a:t>Example </a:t>
            </a:r>
          </a:p>
        </p:txBody>
      </p:sp>
      <p:sp>
        <p:nvSpPr>
          <p:cNvPr id="3" name="Content Placeholder 2"/>
          <p:cNvSpPr>
            <a:spLocks noGrp="1"/>
          </p:cNvSpPr>
          <p:nvPr>
            <p:ph idx="4294967295"/>
          </p:nvPr>
        </p:nvSpPr>
        <p:spPr>
          <a:xfrm>
            <a:off x="259833" y="1124268"/>
            <a:ext cx="11582401" cy="5040001"/>
          </a:xfrm>
        </p:spPr>
        <p:txBody>
          <a:bodyPr>
            <a:normAutofit/>
          </a:bodyPr>
          <a:lstStyle/>
          <a:p>
            <a:pPr algn="justLow">
              <a:lnSpc>
                <a:spcPct val="150000"/>
              </a:lnSpc>
            </a:pPr>
            <a:r>
              <a:rPr lang="en-US" sz="2400" b="1" dirty="0">
                <a:latin typeface="Times New Roman" pitchFamily="18" charset="0"/>
                <a:cs typeface="Times New Roman" pitchFamily="18" charset="0"/>
              </a:rPr>
              <a:t>Apply</a:t>
            </a:r>
            <a:r>
              <a:rPr lang="en-US" sz="2400" dirty="0">
                <a:latin typeface="Times New Roman" pitchFamily="18" charset="0"/>
                <a:cs typeface="Times New Roman" pitchFamily="18" charset="0"/>
              </a:rPr>
              <a:t> crisis de-escalation techniques to manage patient with  aggression using verbal and non-verbal techniques in 90% of patients.</a:t>
            </a:r>
          </a:p>
          <a:p>
            <a:pPr algn="justLow">
              <a:lnSpc>
                <a:spcPct val="150000"/>
              </a:lnSpc>
              <a:buFont typeface="Arial"/>
              <a:buChar char="•"/>
            </a:pPr>
            <a:r>
              <a:rPr lang="en-US" sz="2400" b="1" dirty="0">
                <a:latin typeface="Times New Roman" pitchFamily="18" charset="0"/>
                <a:cs typeface="Times New Roman" pitchFamily="18" charset="0"/>
              </a:rPr>
              <a:t> Level: Naturalization (Mastering skills effortlessly)</a:t>
            </a:r>
            <a:r>
              <a:rPr lang="en-US" sz="2400" dirty="0">
                <a:latin typeface="Times New Roman" pitchFamily="18" charset="0"/>
                <a:cs typeface="Times New Roman" pitchFamily="18" charset="0"/>
              </a:rPr>
              <a:t> → Requires application in real-time scenarios to ensure readiness to handle real psychiatric crises safely and effectively. They can adapt their techniques seamlessly to different patient situations, showing professional expertise.</a:t>
            </a:r>
          </a:p>
          <a:p>
            <a:endParaRPr lang="en-US" sz="2400" dirty="0"/>
          </a:p>
        </p:txBody>
      </p:sp>
    </p:spTree>
    <p:extLst>
      <p:ext uri="{BB962C8B-B14F-4D97-AF65-F5344CB8AC3E}">
        <p14:creationId xmlns:p14="http://schemas.microsoft.com/office/powerpoint/2010/main" val="122523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CFBAC25-4ED8-4F96-A048-FABF19ACF4F4}"/>
              </a:ext>
            </a:extLst>
          </p:cNvPr>
          <p:cNvSpPr>
            <a:spLocks noGrp="1"/>
          </p:cNvSpPr>
          <p:nvPr>
            <p:ph type="title"/>
          </p:nvPr>
        </p:nvSpPr>
        <p:spPr>
          <a:xfrm>
            <a:off x="936885" y="446543"/>
            <a:ext cx="10058400" cy="1450757"/>
          </a:xfrm>
        </p:spPr>
        <p:txBody>
          <a:bodyPr>
            <a:normAutofit/>
          </a:bodyPr>
          <a:lstStyle/>
          <a:p>
            <a:pPr algn="ctr"/>
            <a:r>
              <a:rPr lang="en-US" b="0" i="0" u="sng" strike="noStrike" dirty="0">
                <a:solidFill>
                  <a:schemeClr val="accent2"/>
                </a:solidFill>
                <a:effectLst/>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Bloom’s Taxonomy</a:t>
            </a:r>
            <a:r>
              <a:rPr lang="en-US" b="0" i="0" u="sng" strike="noStrike" dirty="0">
                <a:solidFill>
                  <a:schemeClr val="accent2"/>
                </a:solidFill>
                <a:effectLst/>
                <a:latin typeface="Times New Roman" panose="02020603050405020304" pitchFamily="18" charset="0"/>
                <a:cs typeface="Times New Roman" panose="02020603050405020304" pitchFamily="18" charset="0"/>
              </a:rPr>
              <a:t/>
            </a:r>
            <a:br>
              <a:rPr lang="en-US" b="0" i="0" u="sng" strike="noStrike" dirty="0">
                <a:solidFill>
                  <a:schemeClr val="accent2"/>
                </a:solidFill>
                <a:effectLst/>
                <a:latin typeface="Times New Roman" panose="02020603050405020304" pitchFamily="18" charset="0"/>
                <a:cs typeface="Times New Roman" panose="02020603050405020304" pitchFamily="18" charset="0"/>
              </a:rPr>
            </a:b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D4D273E-DE66-1119-C8BF-224CC5A75533}"/>
              </a:ext>
            </a:extLst>
          </p:cNvPr>
          <p:cNvSpPr txBox="1"/>
          <p:nvPr/>
        </p:nvSpPr>
        <p:spPr>
          <a:xfrm>
            <a:off x="344778" y="1677400"/>
            <a:ext cx="11242623" cy="4616648"/>
          </a:xfrm>
          <a:prstGeom prst="rect">
            <a:avLst/>
          </a:prstGeom>
          <a:noFill/>
        </p:spPr>
        <p:txBody>
          <a:bodyPr wrap="square">
            <a:spAutoFit/>
          </a:bodyPr>
          <a:lstStyle/>
          <a:p>
            <a:pPr algn="just">
              <a:lnSpc>
                <a:spcPct val="150000"/>
              </a:lnSpc>
            </a:pPr>
            <a:r>
              <a:rPr lang="en-US" sz="2800" b="0" i="0" dirty="0">
                <a:solidFill>
                  <a:srgbClr val="000000"/>
                </a:solidFill>
                <a:effectLst/>
                <a:latin typeface="Times New Roman" panose="02020603050405020304" pitchFamily="18" charset="0"/>
                <a:cs typeface="Times New Roman" panose="02020603050405020304" pitchFamily="18" charset="0"/>
              </a:rPr>
              <a:t>Bloom’s Taxonomy is a classification of the different objectives and skills that educators set for their students otherwise known as learning objectives. The taxonomy was proposed in 1956 by Benjamin Bloom, an educational psychologist at the University of Chicago. The terminology has been recently updated to include the following six levels of learning. These 6 levels can be used to structure the learning objectives, lessons, and assessments of your course.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52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5A404FA-8472-368A-11C4-9899C0DE776E}"/>
              </a:ext>
            </a:extLst>
          </p:cNvPr>
          <p:cNvPicPr>
            <a:picLocks noChangeAspect="1"/>
          </p:cNvPicPr>
          <p:nvPr/>
        </p:nvPicPr>
        <p:blipFill>
          <a:blip r:embed="rId2"/>
          <a:stretch>
            <a:fillRect/>
          </a:stretch>
        </p:blipFill>
        <p:spPr>
          <a:xfrm>
            <a:off x="689551" y="164105"/>
            <a:ext cx="10807908" cy="6227175"/>
          </a:xfrm>
          <a:prstGeom prst="rect">
            <a:avLst/>
          </a:prstGeom>
        </p:spPr>
      </p:pic>
    </p:spTree>
    <p:extLst>
      <p:ext uri="{BB962C8B-B14F-4D97-AF65-F5344CB8AC3E}">
        <p14:creationId xmlns:p14="http://schemas.microsoft.com/office/powerpoint/2010/main" val="364473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B5303A-E5EA-B7DD-CD53-C64964C57ABB}"/>
              </a:ext>
            </a:extLst>
          </p:cNvPr>
          <p:cNvSpPr>
            <a:spLocks noGrp="1"/>
          </p:cNvSpPr>
          <p:nvPr>
            <p:ph type="title" idx="4294967295"/>
          </p:nvPr>
        </p:nvSpPr>
        <p:spPr>
          <a:xfrm>
            <a:off x="1042992" y="195445"/>
            <a:ext cx="10106025" cy="687388"/>
          </a:xfrm>
        </p:spPr>
        <p:txBody>
          <a:bodyPr>
            <a:normAutofit/>
          </a:bodyPr>
          <a:lstStyle/>
          <a:p>
            <a:r>
              <a:rPr lang="en-US" sz="3600" b="1" dirty="0">
                <a:solidFill>
                  <a:schemeClr val="accent2"/>
                </a:solidFill>
                <a:latin typeface="Times New Roman" panose="02020603050405020304" pitchFamily="18" charset="0"/>
                <a:cs typeface="Times New Roman" panose="02020603050405020304" pitchFamily="18" charset="0"/>
              </a:rPr>
              <a:t>How Bloom’s </a:t>
            </a:r>
            <a:r>
              <a:rPr lang="en-US" sz="3600" b="1">
                <a:solidFill>
                  <a:schemeClr val="accent2"/>
                </a:solidFill>
                <a:latin typeface="Times New Roman" panose="02020603050405020304" pitchFamily="18" charset="0"/>
                <a:cs typeface="Times New Roman" panose="02020603050405020304" pitchFamily="18" charset="0"/>
              </a:rPr>
              <a:t>works with </a:t>
            </a:r>
            <a:r>
              <a:rPr lang="en-US" sz="3600" b="1" dirty="0">
                <a:solidFill>
                  <a:schemeClr val="accent2"/>
                </a:solidFill>
                <a:latin typeface="Times New Roman" panose="02020603050405020304" pitchFamily="18" charset="0"/>
                <a:cs typeface="Times New Roman" panose="02020603050405020304" pitchFamily="18" charset="0"/>
              </a:rPr>
              <a:t>learning objectives</a:t>
            </a:r>
          </a:p>
        </p:txBody>
      </p:sp>
      <p:graphicFrame>
        <p:nvGraphicFramePr>
          <p:cNvPr id="4" name="Table 3">
            <a:extLst>
              <a:ext uri="{FF2B5EF4-FFF2-40B4-BE49-F238E27FC236}">
                <a16:creationId xmlns="" xmlns:a16="http://schemas.microsoft.com/office/drawing/2014/main" id="{61997AB0-9937-DD22-4C9C-5B1EF3339170}"/>
              </a:ext>
            </a:extLst>
          </p:cNvPr>
          <p:cNvGraphicFramePr>
            <a:graphicFrameLocks noGrp="1"/>
          </p:cNvGraphicFramePr>
          <p:nvPr>
            <p:extLst>
              <p:ext uri="{D42A27DB-BD31-4B8C-83A1-F6EECF244321}">
                <p14:modId xmlns:p14="http://schemas.microsoft.com/office/powerpoint/2010/main" val="74966814"/>
              </p:ext>
            </p:extLst>
          </p:nvPr>
        </p:nvGraphicFramePr>
        <p:xfrm>
          <a:off x="659571" y="1184223"/>
          <a:ext cx="11167673" cy="5091812"/>
        </p:xfrm>
        <a:graphic>
          <a:graphicData uri="http://schemas.openxmlformats.org/drawingml/2006/table">
            <a:tbl>
              <a:tblPr firstRow="1" bandRow="1">
                <a:tableStyleId>{5940675A-B579-460E-94D1-54222C63F5DA}</a:tableStyleId>
              </a:tblPr>
              <a:tblGrid>
                <a:gridCol w="2203555">
                  <a:extLst>
                    <a:ext uri="{9D8B030D-6E8A-4147-A177-3AD203B41FA5}">
                      <a16:colId xmlns="" xmlns:a16="http://schemas.microsoft.com/office/drawing/2014/main" val="2103143475"/>
                    </a:ext>
                  </a:extLst>
                </a:gridCol>
                <a:gridCol w="4586991">
                  <a:extLst>
                    <a:ext uri="{9D8B030D-6E8A-4147-A177-3AD203B41FA5}">
                      <a16:colId xmlns="" xmlns:a16="http://schemas.microsoft.com/office/drawing/2014/main" val="3125646962"/>
                    </a:ext>
                  </a:extLst>
                </a:gridCol>
                <a:gridCol w="4377127">
                  <a:extLst>
                    <a:ext uri="{9D8B030D-6E8A-4147-A177-3AD203B41FA5}">
                      <a16:colId xmlns="" xmlns:a16="http://schemas.microsoft.com/office/drawing/2014/main" val="1956391392"/>
                    </a:ext>
                  </a:extLst>
                </a:gridCol>
              </a:tblGrid>
              <a:tr h="662476">
                <a:tc>
                  <a:txBody>
                    <a:bodyPr/>
                    <a:lstStyle/>
                    <a:p>
                      <a:pPr algn="l" fontAlgn="base"/>
                      <a:r>
                        <a:rPr lang="en-US" sz="2000" b="1">
                          <a:effectLst/>
                          <a:latin typeface="Times New Roman" panose="02020603050405020304" pitchFamily="18" charset="0"/>
                          <a:cs typeface="Times New Roman" panose="02020603050405020304" pitchFamily="18" charset="0"/>
                        </a:rPr>
                        <a:t>Bloom’s Level</a:t>
                      </a:r>
                    </a:p>
                  </a:txBody>
                  <a:tcPr marL="142875" marR="142875" marT="142875" marB="142875" anchor="ctr"/>
                </a:tc>
                <a:tc>
                  <a:txBody>
                    <a:bodyPr/>
                    <a:lstStyle/>
                    <a:p>
                      <a:pPr algn="l" fontAlgn="base"/>
                      <a:r>
                        <a:rPr lang="en-US" sz="2000" b="1">
                          <a:effectLst/>
                          <a:latin typeface="Times New Roman" panose="02020603050405020304" pitchFamily="18" charset="0"/>
                          <a:cs typeface="Times New Roman" panose="02020603050405020304" pitchFamily="18" charset="0"/>
                        </a:rPr>
                        <a:t>Key Verbs (keywords)</a:t>
                      </a:r>
                    </a:p>
                  </a:txBody>
                  <a:tcPr marL="142875" marR="142875" marT="142875" marB="142875" anchor="ctr"/>
                </a:tc>
                <a:tc>
                  <a:txBody>
                    <a:bodyPr/>
                    <a:lstStyle/>
                    <a:p>
                      <a:pPr algn="l" fontAlgn="base"/>
                      <a:r>
                        <a:rPr lang="en-US" sz="2000" b="1" dirty="0">
                          <a:effectLst/>
                          <a:latin typeface="Times New Roman" panose="02020603050405020304" pitchFamily="18" charset="0"/>
                          <a:cs typeface="Times New Roman" panose="02020603050405020304" pitchFamily="18" charset="0"/>
                        </a:rPr>
                        <a:t>Example Learning Objective</a:t>
                      </a:r>
                    </a:p>
                  </a:txBody>
                  <a:tcPr marL="142875" marR="142875" marT="142875" marB="142875" anchor="ctr"/>
                </a:tc>
                <a:extLst>
                  <a:ext uri="{0D108BD9-81ED-4DB2-BD59-A6C34878D82A}">
                    <a16:rowId xmlns="" xmlns:a16="http://schemas.microsoft.com/office/drawing/2014/main" val="1058540300"/>
                  </a:ext>
                </a:extLst>
              </a:tr>
              <a:tr h="2035753">
                <a:tc>
                  <a:txBody>
                    <a:bodyPr/>
                    <a:lstStyle/>
                    <a:p>
                      <a:pPr algn="l" fontAlgn="base"/>
                      <a:r>
                        <a:rPr lang="en-US" sz="2000" b="1" dirty="0">
                          <a:effectLst/>
                          <a:latin typeface="Times New Roman" panose="02020603050405020304" pitchFamily="18" charset="0"/>
                          <a:cs typeface="Times New Roman" panose="02020603050405020304" pitchFamily="18" charset="0"/>
                        </a:rPr>
                        <a:t>Create</a:t>
                      </a:r>
                      <a:endParaRPr lang="en-US" sz="2000" dirty="0">
                        <a:effectLst/>
                        <a:latin typeface="Times New Roman" panose="02020603050405020304" pitchFamily="18" charset="0"/>
                        <a:cs typeface="Times New Roman" panose="02020603050405020304" pitchFamily="18" charset="0"/>
                      </a:endParaRPr>
                    </a:p>
                  </a:txBody>
                  <a:tcPr marL="142875" marR="142875" marT="142875" marB="142875"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000" dirty="0">
                          <a:effectLst/>
                          <a:latin typeface="Times New Roman" panose="02020603050405020304" pitchFamily="18" charset="0"/>
                          <a:cs typeface="Times New Roman" panose="02020603050405020304" pitchFamily="18" charset="0"/>
                        </a:rPr>
                        <a:t>design, formulate, build, invent, create, compose, generate, derive, modify, develop.</a:t>
                      </a:r>
                    </a:p>
                    <a:p>
                      <a:pPr algn="l" fontAlgn="base"/>
                      <a:endParaRPr lang="en-US" sz="2000" dirty="0">
                        <a:effectLst/>
                        <a:latin typeface="Times New Roman" panose="02020603050405020304" pitchFamily="18" charset="0"/>
                        <a:cs typeface="Times New Roman" panose="02020603050405020304" pitchFamily="18" charset="0"/>
                      </a:endParaRPr>
                    </a:p>
                  </a:txBody>
                  <a:tcPr marL="142875" marR="142875" marT="142875" marB="142875" anchor="ctr"/>
                </a:tc>
                <a:tc>
                  <a:txBody>
                    <a:bodyPr/>
                    <a:lstStyle/>
                    <a:p>
                      <a:pPr algn="l" fontAlgn="base"/>
                      <a:r>
                        <a:rPr lang="en-US" sz="2000" i="0" dirty="0">
                          <a:effectLst/>
                          <a:latin typeface="Times New Roman" panose="02020603050405020304" pitchFamily="18" charset="0"/>
                          <a:cs typeface="Times New Roman" panose="02020603050405020304" pitchFamily="18" charset="0"/>
                        </a:rPr>
                        <a:t>By the end of this lesson, the student will be able to design an original homework problem dealing with the principle of conservation of energy.</a:t>
                      </a:r>
                    </a:p>
                  </a:txBody>
                  <a:tcPr marL="142875" marR="142875" marT="142875" marB="142875" anchor="ctr"/>
                </a:tc>
                <a:extLst>
                  <a:ext uri="{0D108BD9-81ED-4DB2-BD59-A6C34878D82A}">
                    <a16:rowId xmlns="" xmlns:a16="http://schemas.microsoft.com/office/drawing/2014/main" val="3030092854"/>
                  </a:ext>
                </a:extLst>
              </a:tr>
              <a:tr h="2393583">
                <a:tc>
                  <a:txBody>
                    <a:bodyPr/>
                    <a:lstStyle/>
                    <a:p>
                      <a:pPr algn="l" fontAlgn="base"/>
                      <a:r>
                        <a:rPr lang="en-US" sz="2000" b="1" dirty="0">
                          <a:effectLst/>
                          <a:latin typeface="Times New Roman" panose="02020603050405020304" pitchFamily="18" charset="0"/>
                          <a:cs typeface="Times New Roman" panose="02020603050405020304" pitchFamily="18" charset="0"/>
                        </a:rPr>
                        <a:t>Evaluate</a:t>
                      </a:r>
                      <a:endParaRPr lang="en-US" sz="2000" dirty="0">
                        <a:effectLst/>
                        <a:latin typeface="Times New Roman" panose="02020603050405020304" pitchFamily="18" charset="0"/>
                        <a:cs typeface="Times New Roman" panose="02020603050405020304" pitchFamily="18" charset="0"/>
                      </a:endParaRPr>
                    </a:p>
                  </a:txBody>
                  <a:tcPr marL="142875" marR="142875" marT="142875" marB="142875" anchor="ctr"/>
                </a:tc>
                <a:tc>
                  <a:txBody>
                    <a:bodyPr/>
                    <a:lstStyle/>
                    <a:p>
                      <a:pPr algn="l" fontAlgn="base"/>
                      <a:r>
                        <a:rPr lang="en-US" sz="2000">
                          <a:effectLst/>
                          <a:latin typeface="Times New Roman" panose="02020603050405020304" pitchFamily="18" charset="0"/>
                          <a:cs typeface="Times New Roman" panose="02020603050405020304" pitchFamily="18" charset="0"/>
                        </a:rPr>
                        <a:t>choose, support, relate, determine, defend, judge, grade, compare, contrast, argue, justify, support, convince, select, evaluate.</a:t>
                      </a:r>
                    </a:p>
                  </a:txBody>
                  <a:tcPr marL="142875" marR="142875" marT="142875" marB="142875" anchor="ctr"/>
                </a:tc>
                <a:tc>
                  <a:txBody>
                    <a:bodyPr/>
                    <a:lstStyle/>
                    <a:p>
                      <a:pPr algn="l" fontAlgn="base"/>
                      <a:r>
                        <a:rPr lang="en-US" sz="2000" dirty="0">
                          <a:effectLst/>
                          <a:latin typeface="Times New Roman" panose="02020603050405020304" pitchFamily="18" charset="0"/>
                          <a:cs typeface="Times New Roman" panose="02020603050405020304" pitchFamily="18" charset="0"/>
                        </a:rPr>
                        <a:t>By the end of this lesson, the student will be able to determine whether using conservation of energy or conservation of momentum would be more appropriate for solving a dynamics problem.</a:t>
                      </a:r>
                    </a:p>
                  </a:txBody>
                  <a:tcPr marL="142875" marR="142875" marT="142875" marB="142875" anchor="ctr"/>
                </a:tc>
                <a:extLst>
                  <a:ext uri="{0D108BD9-81ED-4DB2-BD59-A6C34878D82A}">
                    <a16:rowId xmlns="" xmlns:a16="http://schemas.microsoft.com/office/drawing/2014/main" val="2413344584"/>
                  </a:ext>
                </a:extLst>
              </a:tr>
            </a:tbl>
          </a:graphicData>
        </a:graphic>
      </p:graphicFrame>
      <p:sp>
        <p:nvSpPr>
          <p:cNvPr id="6" name="TextBox 5">
            <a:extLst>
              <a:ext uri="{FF2B5EF4-FFF2-40B4-BE49-F238E27FC236}">
                <a16:creationId xmlns="" xmlns:a16="http://schemas.microsoft.com/office/drawing/2014/main" id="{E55B4632-E033-1674-3D54-B90F255B9D44}"/>
              </a:ext>
            </a:extLst>
          </p:cNvPr>
          <p:cNvSpPr txBox="1"/>
          <p:nvPr/>
        </p:nvSpPr>
        <p:spPr>
          <a:xfrm>
            <a:off x="1042989" y="6392762"/>
            <a:ext cx="10384435"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Learning objective examples adapted from, Nelson Baker at Georgia Tech: nelson.baker@pe.gatech.edu</a:t>
            </a:r>
          </a:p>
        </p:txBody>
      </p:sp>
    </p:spTree>
    <p:extLst>
      <p:ext uri="{BB962C8B-B14F-4D97-AF65-F5344CB8AC3E}">
        <p14:creationId xmlns:p14="http://schemas.microsoft.com/office/powerpoint/2010/main" val="382106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C093E1AD-1C2E-8535-30FE-7F19C4A49775}"/>
              </a:ext>
            </a:extLst>
          </p:cNvPr>
          <p:cNvGraphicFramePr>
            <a:graphicFrameLocks noGrp="1"/>
          </p:cNvGraphicFramePr>
          <p:nvPr>
            <p:extLst>
              <p:ext uri="{D42A27DB-BD31-4B8C-83A1-F6EECF244321}">
                <p14:modId xmlns:p14="http://schemas.microsoft.com/office/powerpoint/2010/main" val="3761018547"/>
              </p:ext>
            </p:extLst>
          </p:nvPr>
        </p:nvGraphicFramePr>
        <p:xfrm>
          <a:off x="512169" y="509665"/>
          <a:ext cx="11167673" cy="5091812"/>
        </p:xfrm>
        <a:graphic>
          <a:graphicData uri="http://schemas.openxmlformats.org/drawingml/2006/table">
            <a:tbl>
              <a:tblPr firstRow="1" bandRow="1">
                <a:tableStyleId>{5940675A-B579-460E-94D1-54222C63F5DA}</a:tableStyleId>
              </a:tblPr>
              <a:tblGrid>
                <a:gridCol w="2203555">
                  <a:extLst>
                    <a:ext uri="{9D8B030D-6E8A-4147-A177-3AD203B41FA5}">
                      <a16:colId xmlns="" xmlns:a16="http://schemas.microsoft.com/office/drawing/2014/main" val="2103143475"/>
                    </a:ext>
                  </a:extLst>
                </a:gridCol>
                <a:gridCol w="4586991">
                  <a:extLst>
                    <a:ext uri="{9D8B030D-6E8A-4147-A177-3AD203B41FA5}">
                      <a16:colId xmlns="" xmlns:a16="http://schemas.microsoft.com/office/drawing/2014/main" val="3125646962"/>
                    </a:ext>
                  </a:extLst>
                </a:gridCol>
                <a:gridCol w="4377127">
                  <a:extLst>
                    <a:ext uri="{9D8B030D-6E8A-4147-A177-3AD203B41FA5}">
                      <a16:colId xmlns="" xmlns:a16="http://schemas.microsoft.com/office/drawing/2014/main" val="1956391392"/>
                    </a:ext>
                  </a:extLst>
                </a:gridCol>
              </a:tblGrid>
              <a:tr h="662476">
                <a:tc>
                  <a:txBody>
                    <a:bodyPr/>
                    <a:lstStyle/>
                    <a:p>
                      <a:pPr algn="l" fontAlgn="base"/>
                      <a:r>
                        <a:rPr lang="en-US" sz="2000" b="1">
                          <a:effectLst/>
                          <a:latin typeface="Times New Roman" panose="02020603050405020304" pitchFamily="18" charset="0"/>
                          <a:cs typeface="Times New Roman" panose="02020603050405020304" pitchFamily="18" charset="0"/>
                        </a:rPr>
                        <a:t>Bloom’s Level</a:t>
                      </a:r>
                    </a:p>
                  </a:txBody>
                  <a:tcPr marL="142875" marR="142875" marT="142875" marB="142875" anchor="ctr"/>
                </a:tc>
                <a:tc>
                  <a:txBody>
                    <a:bodyPr/>
                    <a:lstStyle/>
                    <a:p>
                      <a:pPr algn="l" fontAlgn="base"/>
                      <a:r>
                        <a:rPr lang="en-US" sz="2000" b="1">
                          <a:effectLst/>
                          <a:latin typeface="Times New Roman" panose="02020603050405020304" pitchFamily="18" charset="0"/>
                          <a:cs typeface="Times New Roman" panose="02020603050405020304" pitchFamily="18" charset="0"/>
                        </a:rPr>
                        <a:t>Key Verbs (keywords)</a:t>
                      </a:r>
                    </a:p>
                  </a:txBody>
                  <a:tcPr marL="142875" marR="142875" marT="142875" marB="142875" anchor="ctr"/>
                </a:tc>
                <a:tc>
                  <a:txBody>
                    <a:bodyPr/>
                    <a:lstStyle/>
                    <a:p>
                      <a:pPr algn="l" fontAlgn="base"/>
                      <a:r>
                        <a:rPr lang="en-US" sz="2000" b="1" dirty="0">
                          <a:effectLst/>
                          <a:latin typeface="Times New Roman" panose="02020603050405020304" pitchFamily="18" charset="0"/>
                          <a:cs typeface="Times New Roman" panose="02020603050405020304" pitchFamily="18" charset="0"/>
                        </a:rPr>
                        <a:t>Example Learning Objective</a:t>
                      </a:r>
                    </a:p>
                  </a:txBody>
                  <a:tcPr marL="142875" marR="142875" marT="142875" marB="142875" anchor="ctr"/>
                </a:tc>
                <a:extLst>
                  <a:ext uri="{0D108BD9-81ED-4DB2-BD59-A6C34878D82A}">
                    <a16:rowId xmlns="" xmlns:a16="http://schemas.microsoft.com/office/drawing/2014/main" val="1058540300"/>
                  </a:ext>
                </a:extLst>
              </a:tr>
              <a:tr h="2035753">
                <a:tc>
                  <a:txBody>
                    <a:bodyPr/>
                    <a:lstStyle/>
                    <a:p>
                      <a:pPr algn="l" fontAlgn="base"/>
                      <a:r>
                        <a:rPr lang="en-US" sz="2400" b="1">
                          <a:effectLst/>
                          <a:latin typeface="Times New Roman" panose="02020603050405020304" pitchFamily="18" charset="0"/>
                          <a:cs typeface="Times New Roman" panose="02020603050405020304" pitchFamily="18" charset="0"/>
                        </a:rPr>
                        <a:t>Analyze</a:t>
                      </a:r>
                      <a:endParaRPr lang="en-US" sz="2400">
                        <a:effectLst/>
                        <a:latin typeface="Times New Roman" panose="02020603050405020304" pitchFamily="18" charset="0"/>
                        <a:cs typeface="Times New Roman" panose="02020603050405020304" pitchFamily="18" charset="0"/>
                      </a:endParaRPr>
                    </a:p>
                  </a:txBody>
                  <a:tcPr marL="142875" marR="142875" marT="142875" marB="142875" anchor="ctr"/>
                </a:tc>
                <a:tc>
                  <a:txBody>
                    <a:bodyPr/>
                    <a:lstStyle/>
                    <a:p>
                      <a:pPr algn="l" fontAlgn="base"/>
                      <a:r>
                        <a:rPr lang="en-US" sz="2400">
                          <a:effectLst/>
                          <a:latin typeface="Times New Roman" panose="02020603050405020304" pitchFamily="18" charset="0"/>
                          <a:cs typeface="Times New Roman" panose="02020603050405020304" pitchFamily="18" charset="0"/>
                        </a:rPr>
                        <a:t>classify, break down, categorize, analyze, diagram, illustrate, criticize, simplify, associate.</a:t>
                      </a:r>
                    </a:p>
                  </a:txBody>
                  <a:tcPr marL="142875" marR="142875" marT="142875" marB="142875" anchor="ctr"/>
                </a:tc>
                <a:tc>
                  <a:txBody>
                    <a:bodyPr/>
                    <a:lstStyle/>
                    <a:p>
                      <a:pPr algn="l" fontAlgn="base"/>
                      <a:r>
                        <a:rPr lang="en-US" sz="2400" b="0" i="0">
                          <a:effectLst/>
                          <a:latin typeface="Times New Roman" panose="02020603050405020304" pitchFamily="18" charset="0"/>
                          <a:cs typeface="Times New Roman" panose="02020603050405020304" pitchFamily="18" charset="0"/>
                        </a:rPr>
                        <a:t>By the end of this lesson, the student will be able to differentiate between potential and kinetic energy.</a:t>
                      </a:r>
                    </a:p>
                  </a:txBody>
                  <a:tcPr marL="142875" marR="142875" marT="142875" marB="142875" anchor="ctr"/>
                </a:tc>
                <a:extLst>
                  <a:ext uri="{0D108BD9-81ED-4DB2-BD59-A6C34878D82A}">
                    <a16:rowId xmlns="" xmlns:a16="http://schemas.microsoft.com/office/drawing/2014/main" val="3030092854"/>
                  </a:ext>
                </a:extLst>
              </a:tr>
              <a:tr h="2393583">
                <a:tc>
                  <a:txBody>
                    <a:bodyPr/>
                    <a:lstStyle/>
                    <a:p>
                      <a:pPr algn="l" fontAlgn="base"/>
                      <a:r>
                        <a:rPr lang="en-US" sz="2400" b="1">
                          <a:effectLst/>
                          <a:latin typeface="Times New Roman" panose="02020603050405020304" pitchFamily="18" charset="0"/>
                          <a:cs typeface="Times New Roman" panose="02020603050405020304" pitchFamily="18" charset="0"/>
                        </a:rPr>
                        <a:t>Apply</a:t>
                      </a:r>
                      <a:endParaRPr lang="en-US" sz="2400">
                        <a:effectLst/>
                        <a:latin typeface="Times New Roman" panose="02020603050405020304" pitchFamily="18" charset="0"/>
                        <a:cs typeface="Times New Roman" panose="02020603050405020304" pitchFamily="18" charset="0"/>
                      </a:endParaRPr>
                    </a:p>
                  </a:txBody>
                  <a:tcPr marL="142875" marR="142875" marT="142875" marB="142875" anchor="ctr"/>
                </a:tc>
                <a:tc>
                  <a:txBody>
                    <a:bodyPr/>
                    <a:lstStyle/>
                    <a:p>
                      <a:pPr algn="l" fontAlgn="base"/>
                      <a:r>
                        <a:rPr lang="en-US" sz="2400">
                          <a:effectLst/>
                          <a:latin typeface="Times New Roman" panose="02020603050405020304" pitchFamily="18" charset="0"/>
                          <a:cs typeface="Times New Roman" panose="02020603050405020304" pitchFamily="18" charset="0"/>
                        </a:rPr>
                        <a:t>calculate, predict, apply, solve, illustrate, use, demonstrate, determine, model, perform, present.</a:t>
                      </a:r>
                    </a:p>
                  </a:txBody>
                  <a:tcPr marL="142875" marR="142875" marT="142875" marB="142875" anchor="ctr"/>
                </a:tc>
                <a:tc>
                  <a:txBody>
                    <a:bodyPr/>
                    <a:lstStyle/>
                    <a:p>
                      <a:pPr algn="l" fontAlgn="base"/>
                      <a:r>
                        <a:rPr lang="en-US" sz="2400" b="0" i="0" dirty="0">
                          <a:effectLst/>
                          <a:latin typeface="Times New Roman" panose="02020603050405020304" pitchFamily="18" charset="0"/>
                          <a:cs typeface="Times New Roman" panose="02020603050405020304" pitchFamily="18" charset="0"/>
                        </a:rPr>
                        <a:t>By the end of this lesson, the student will be able to calculate the kinetic energy of a projectile.</a:t>
                      </a:r>
                    </a:p>
                  </a:txBody>
                  <a:tcPr marL="142875" marR="142875" marT="142875" marB="142875" anchor="ctr"/>
                </a:tc>
                <a:extLst>
                  <a:ext uri="{0D108BD9-81ED-4DB2-BD59-A6C34878D82A}">
                    <a16:rowId xmlns="" xmlns:a16="http://schemas.microsoft.com/office/drawing/2014/main" val="2413344584"/>
                  </a:ext>
                </a:extLst>
              </a:tr>
            </a:tbl>
          </a:graphicData>
        </a:graphic>
      </p:graphicFrame>
      <p:sp>
        <p:nvSpPr>
          <p:cNvPr id="3" name="TextBox 2">
            <a:extLst>
              <a:ext uri="{FF2B5EF4-FFF2-40B4-BE49-F238E27FC236}">
                <a16:creationId xmlns="" xmlns:a16="http://schemas.microsoft.com/office/drawing/2014/main" id="{A1B00E89-A2D1-058F-3CFA-5153F5F3464D}"/>
              </a:ext>
            </a:extLst>
          </p:cNvPr>
          <p:cNvSpPr txBox="1"/>
          <p:nvPr/>
        </p:nvSpPr>
        <p:spPr>
          <a:xfrm>
            <a:off x="1042989" y="6392762"/>
            <a:ext cx="10384435"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Learning objective examples adapted from, Nelson Baker at Georgia Tech: nelson.baker@pe.gatech.edu</a:t>
            </a:r>
          </a:p>
        </p:txBody>
      </p:sp>
    </p:spTree>
    <p:extLst>
      <p:ext uri="{BB962C8B-B14F-4D97-AF65-F5344CB8AC3E}">
        <p14:creationId xmlns:p14="http://schemas.microsoft.com/office/powerpoint/2010/main" val="287765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8F5A1D2E-D5ED-C8D3-E7F9-84A1F994A8B7}"/>
              </a:ext>
            </a:extLst>
          </p:cNvPr>
          <p:cNvGraphicFramePr>
            <a:graphicFrameLocks noGrp="1"/>
          </p:cNvGraphicFramePr>
          <p:nvPr>
            <p:extLst>
              <p:ext uri="{D42A27DB-BD31-4B8C-83A1-F6EECF244321}">
                <p14:modId xmlns:p14="http://schemas.microsoft.com/office/powerpoint/2010/main" val="4270646832"/>
              </p:ext>
            </p:extLst>
          </p:nvPr>
        </p:nvGraphicFramePr>
        <p:xfrm>
          <a:off x="659571" y="539646"/>
          <a:ext cx="11167673" cy="5091812"/>
        </p:xfrm>
        <a:graphic>
          <a:graphicData uri="http://schemas.openxmlformats.org/drawingml/2006/table">
            <a:tbl>
              <a:tblPr firstRow="1" bandRow="1">
                <a:tableStyleId>{5940675A-B579-460E-94D1-54222C63F5DA}</a:tableStyleId>
              </a:tblPr>
              <a:tblGrid>
                <a:gridCol w="2203555">
                  <a:extLst>
                    <a:ext uri="{9D8B030D-6E8A-4147-A177-3AD203B41FA5}">
                      <a16:colId xmlns="" xmlns:a16="http://schemas.microsoft.com/office/drawing/2014/main" val="2103143475"/>
                    </a:ext>
                  </a:extLst>
                </a:gridCol>
                <a:gridCol w="4586991">
                  <a:extLst>
                    <a:ext uri="{9D8B030D-6E8A-4147-A177-3AD203B41FA5}">
                      <a16:colId xmlns="" xmlns:a16="http://schemas.microsoft.com/office/drawing/2014/main" val="3125646962"/>
                    </a:ext>
                  </a:extLst>
                </a:gridCol>
                <a:gridCol w="4377127">
                  <a:extLst>
                    <a:ext uri="{9D8B030D-6E8A-4147-A177-3AD203B41FA5}">
                      <a16:colId xmlns="" xmlns:a16="http://schemas.microsoft.com/office/drawing/2014/main" val="1956391392"/>
                    </a:ext>
                  </a:extLst>
                </a:gridCol>
              </a:tblGrid>
              <a:tr h="662476">
                <a:tc>
                  <a:txBody>
                    <a:bodyPr/>
                    <a:lstStyle/>
                    <a:p>
                      <a:pPr algn="l" fontAlgn="base"/>
                      <a:r>
                        <a:rPr lang="en-US" sz="2000" b="1">
                          <a:effectLst/>
                          <a:latin typeface="Times New Roman" panose="02020603050405020304" pitchFamily="18" charset="0"/>
                          <a:cs typeface="Times New Roman" panose="02020603050405020304" pitchFamily="18" charset="0"/>
                        </a:rPr>
                        <a:t>Bloom’s Level</a:t>
                      </a:r>
                    </a:p>
                  </a:txBody>
                  <a:tcPr marL="142875" marR="142875" marT="142875" marB="142875" anchor="ctr"/>
                </a:tc>
                <a:tc>
                  <a:txBody>
                    <a:bodyPr/>
                    <a:lstStyle/>
                    <a:p>
                      <a:pPr algn="l" fontAlgn="base"/>
                      <a:r>
                        <a:rPr lang="en-US" sz="2000" b="1">
                          <a:effectLst/>
                          <a:latin typeface="Times New Roman" panose="02020603050405020304" pitchFamily="18" charset="0"/>
                          <a:cs typeface="Times New Roman" panose="02020603050405020304" pitchFamily="18" charset="0"/>
                        </a:rPr>
                        <a:t>Key Verbs (keywords)</a:t>
                      </a:r>
                    </a:p>
                  </a:txBody>
                  <a:tcPr marL="142875" marR="142875" marT="142875" marB="142875" anchor="ctr"/>
                </a:tc>
                <a:tc>
                  <a:txBody>
                    <a:bodyPr/>
                    <a:lstStyle/>
                    <a:p>
                      <a:pPr algn="l" fontAlgn="base"/>
                      <a:r>
                        <a:rPr lang="en-US" sz="2000" b="1" dirty="0">
                          <a:effectLst/>
                          <a:latin typeface="Times New Roman" panose="02020603050405020304" pitchFamily="18" charset="0"/>
                          <a:cs typeface="Times New Roman" panose="02020603050405020304" pitchFamily="18" charset="0"/>
                        </a:rPr>
                        <a:t>Example Learning Objective</a:t>
                      </a:r>
                    </a:p>
                  </a:txBody>
                  <a:tcPr marL="142875" marR="142875" marT="142875" marB="142875" anchor="ctr"/>
                </a:tc>
                <a:extLst>
                  <a:ext uri="{0D108BD9-81ED-4DB2-BD59-A6C34878D82A}">
                    <a16:rowId xmlns="" xmlns:a16="http://schemas.microsoft.com/office/drawing/2014/main" val="1058540300"/>
                  </a:ext>
                </a:extLst>
              </a:tr>
              <a:tr h="2035753">
                <a:tc>
                  <a:txBody>
                    <a:bodyPr/>
                    <a:lstStyle/>
                    <a:p>
                      <a:pPr algn="l" fontAlgn="base"/>
                      <a:r>
                        <a:rPr lang="en-US" sz="2400" b="1">
                          <a:effectLst/>
                          <a:latin typeface="Times New Roman" panose="02020603050405020304" pitchFamily="18" charset="0"/>
                          <a:cs typeface="Times New Roman" panose="02020603050405020304" pitchFamily="18" charset="0"/>
                        </a:rPr>
                        <a:t>Understand</a:t>
                      </a:r>
                      <a:endParaRPr lang="en-US" sz="2400">
                        <a:effectLst/>
                        <a:latin typeface="Times New Roman" panose="02020603050405020304" pitchFamily="18" charset="0"/>
                        <a:cs typeface="Times New Roman" panose="02020603050405020304" pitchFamily="18" charset="0"/>
                      </a:endParaRPr>
                    </a:p>
                  </a:txBody>
                  <a:tcPr marL="142875" marR="142875" marT="142875" marB="142875" anchor="ctr"/>
                </a:tc>
                <a:tc>
                  <a:txBody>
                    <a:bodyPr/>
                    <a:lstStyle/>
                    <a:p>
                      <a:pPr algn="l" fontAlgn="base"/>
                      <a:r>
                        <a:rPr lang="en-US" sz="2400">
                          <a:effectLst/>
                          <a:latin typeface="Times New Roman" panose="02020603050405020304" pitchFamily="18" charset="0"/>
                          <a:cs typeface="Times New Roman" panose="02020603050405020304" pitchFamily="18" charset="0"/>
                        </a:rPr>
                        <a:t>describe, explain, paraphrase, restate, give original examples of, summarize, contrast, interpret, discuss.</a:t>
                      </a:r>
                    </a:p>
                  </a:txBody>
                  <a:tcPr marL="142875" marR="142875" marT="142875" marB="142875" anchor="ctr"/>
                </a:tc>
                <a:tc>
                  <a:txBody>
                    <a:bodyPr/>
                    <a:lstStyle/>
                    <a:p>
                      <a:pPr algn="l" fontAlgn="base"/>
                      <a:r>
                        <a:rPr lang="en-US" sz="2400" i="0">
                          <a:effectLst/>
                          <a:latin typeface="Times New Roman" panose="02020603050405020304" pitchFamily="18" charset="0"/>
                          <a:cs typeface="Times New Roman" panose="02020603050405020304" pitchFamily="18" charset="0"/>
                        </a:rPr>
                        <a:t>By the end of this lesson, the student will be able to describe Newton’s three laws of motion in her/his own words</a:t>
                      </a:r>
                    </a:p>
                  </a:txBody>
                  <a:tcPr marL="142875" marR="142875" marT="142875" marB="142875" anchor="ctr"/>
                </a:tc>
                <a:extLst>
                  <a:ext uri="{0D108BD9-81ED-4DB2-BD59-A6C34878D82A}">
                    <a16:rowId xmlns="" xmlns:a16="http://schemas.microsoft.com/office/drawing/2014/main" val="3030092854"/>
                  </a:ext>
                </a:extLst>
              </a:tr>
              <a:tr h="2393583">
                <a:tc>
                  <a:txBody>
                    <a:bodyPr/>
                    <a:lstStyle/>
                    <a:p>
                      <a:pPr algn="l" fontAlgn="base"/>
                      <a:r>
                        <a:rPr lang="en-US" sz="2400" b="1">
                          <a:effectLst/>
                          <a:latin typeface="Times New Roman" panose="02020603050405020304" pitchFamily="18" charset="0"/>
                          <a:cs typeface="Times New Roman" panose="02020603050405020304" pitchFamily="18" charset="0"/>
                        </a:rPr>
                        <a:t>Remember</a:t>
                      </a:r>
                      <a:endParaRPr lang="en-US" sz="2400">
                        <a:effectLst/>
                        <a:latin typeface="Times New Roman" panose="02020603050405020304" pitchFamily="18" charset="0"/>
                        <a:cs typeface="Times New Roman" panose="02020603050405020304" pitchFamily="18" charset="0"/>
                      </a:endParaRPr>
                    </a:p>
                  </a:txBody>
                  <a:tcPr marL="142875" marR="142875" marT="142875" marB="142875" anchor="ctr"/>
                </a:tc>
                <a:tc>
                  <a:txBody>
                    <a:bodyPr/>
                    <a:lstStyle/>
                    <a:p>
                      <a:pPr algn="l" fontAlgn="base"/>
                      <a:r>
                        <a:rPr lang="en-US" sz="2400">
                          <a:effectLst/>
                          <a:latin typeface="Times New Roman" panose="02020603050405020304" pitchFamily="18" charset="0"/>
                          <a:cs typeface="Times New Roman" panose="02020603050405020304" pitchFamily="18" charset="0"/>
                        </a:rPr>
                        <a:t>list, recite, outline, define, name, match, quote, recall, identify, label, recognize.</a:t>
                      </a:r>
                    </a:p>
                  </a:txBody>
                  <a:tcPr marL="142875" marR="142875" marT="142875" marB="142875" anchor="ctr"/>
                </a:tc>
                <a:tc>
                  <a:txBody>
                    <a:bodyPr/>
                    <a:lstStyle/>
                    <a:p>
                      <a:pPr algn="l" fontAlgn="base"/>
                      <a:r>
                        <a:rPr lang="en-US" sz="2400" i="0" dirty="0">
                          <a:effectLst/>
                          <a:latin typeface="Times New Roman" panose="02020603050405020304" pitchFamily="18" charset="0"/>
                          <a:cs typeface="Times New Roman" panose="02020603050405020304" pitchFamily="18" charset="0"/>
                        </a:rPr>
                        <a:t>By the end of this lesson, the student will be able to recite Newton’s three laws of motion.</a:t>
                      </a:r>
                    </a:p>
                  </a:txBody>
                  <a:tcPr marL="142875" marR="142875" marT="142875" marB="142875" anchor="ctr"/>
                </a:tc>
                <a:extLst>
                  <a:ext uri="{0D108BD9-81ED-4DB2-BD59-A6C34878D82A}">
                    <a16:rowId xmlns="" xmlns:a16="http://schemas.microsoft.com/office/drawing/2014/main" val="2413344584"/>
                  </a:ext>
                </a:extLst>
              </a:tr>
            </a:tbl>
          </a:graphicData>
        </a:graphic>
      </p:graphicFrame>
      <p:sp>
        <p:nvSpPr>
          <p:cNvPr id="3" name="TextBox 2">
            <a:extLst>
              <a:ext uri="{FF2B5EF4-FFF2-40B4-BE49-F238E27FC236}">
                <a16:creationId xmlns="" xmlns:a16="http://schemas.microsoft.com/office/drawing/2014/main" id="{E451347E-901B-3E29-BA2F-161DB03C005B}"/>
              </a:ext>
            </a:extLst>
          </p:cNvPr>
          <p:cNvSpPr txBox="1"/>
          <p:nvPr/>
        </p:nvSpPr>
        <p:spPr>
          <a:xfrm>
            <a:off x="1042989" y="6392762"/>
            <a:ext cx="10384435"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Learning objective examples adapted from, Nelson Baker at Georgia Tech: nelson.baker@pe.gatech.edu</a:t>
            </a:r>
          </a:p>
        </p:txBody>
      </p:sp>
    </p:spTree>
    <p:extLst>
      <p:ext uri="{BB962C8B-B14F-4D97-AF65-F5344CB8AC3E}">
        <p14:creationId xmlns:p14="http://schemas.microsoft.com/office/powerpoint/2010/main" val="298430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3A111EE-B8D6-6036-0D6F-678A8BB810F4}"/>
              </a:ext>
            </a:extLst>
          </p:cNvPr>
          <p:cNvPicPr>
            <a:picLocks noChangeAspect="1"/>
          </p:cNvPicPr>
          <p:nvPr/>
        </p:nvPicPr>
        <p:blipFill>
          <a:blip r:embed="rId2"/>
          <a:stretch>
            <a:fillRect/>
          </a:stretch>
        </p:blipFill>
        <p:spPr>
          <a:xfrm>
            <a:off x="314797" y="314794"/>
            <a:ext cx="11228257" cy="5576340"/>
          </a:xfrm>
          <a:prstGeom prst="rect">
            <a:avLst/>
          </a:prstGeom>
        </p:spPr>
      </p:pic>
    </p:spTree>
    <p:extLst>
      <p:ext uri="{BB962C8B-B14F-4D97-AF65-F5344CB8AC3E}">
        <p14:creationId xmlns:p14="http://schemas.microsoft.com/office/powerpoint/2010/main" val="82936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E8C6D3D-69FE-375B-B9AF-26C6F4045BBC}"/>
              </a:ext>
            </a:extLst>
          </p:cNvPr>
          <p:cNvPicPr>
            <a:picLocks noChangeAspect="1"/>
          </p:cNvPicPr>
          <p:nvPr/>
        </p:nvPicPr>
        <p:blipFill>
          <a:blip r:embed="rId2"/>
          <a:stretch>
            <a:fillRect/>
          </a:stretch>
        </p:blipFill>
        <p:spPr>
          <a:xfrm>
            <a:off x="320727" y="1349121"/>
            <a:ext cx="11550548" cy="3552669"/>
          </a:xfrm>
          <a:prstGeom prst="rect">
            <a:avLst/>
          </a:prstGeom>
        </p:spPr>
      </p:pic>
      <p:sp>
        <p:nvSpPr>
          <p:cNvPr id="5" name="TextBox 4">
            <a:extLst>
              <a:ext uri="{FF2B5EF4-FFF2-40B4-BE49-F238E27FC236}">
                <a16:creationId xmlns="" xmlns:a16="http://schemas.microsoft.com/office/drawing/2014/main" id="{A1DD963D-58AA-9078-428B-382F5EB3383C}"/>
              </a:ext>
            </a:extLst>
          </p:cNvPr>
          <p:cNvSpPr txBox="1"/>
          <p:nvPr/>
        </p:nvSpPr>
        <p:spPr>
          <a:xfrm>
            <a:off x="873179" y="362474"/>
            <a:ext cx="6093500" cy="523220"/>
          </a:xfrm>
          <a:prstGeom prst="rect">
            <a:avLst/>
          </a:prstGeom>
          <a:noFill/>
        </p:spPr>
        <p:txBody>
          <a:bodyPr wrap="square">
            <a:spAutoFit/>
          </a:bodyPr>
          <a:lstStyle/>
          <a:p>
            <a:r>
              <a:rPr lang="en-US" sz="2800" b="1" dirty="0">
                <a:solidFill>
                  <a:schemeClr val="accent2">
                    <a:lumMod val="60000"/>
                    <a:lumOff val="40000"/>
                  </a:schemeClr>
                </a:solidFill>
                <a:latin typeface="Times New Roman" panose="02020603050405020304" pitchFamily="18" charset="0"/>
                <a:cs typeface="Times New Roman" panose="02020603050405020304" pitchFamily="18" charset="0"/>
              </a:rPr>
              <a:t>Cognitive Domain</a:t>
            </a:r>
          </a:p>
        </p:txBody>
      </p:sp>
    </p:spTree>
    <p:extLst>
      <p:ext uri="{BB962C8B-B14F-4D97-AF65-F5344CB8AC3E}">
        <p14:creationId xmlns:p14="http://schemas.microsoft.com/office/powerpoint/2010/main" val="377702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
        <p:nvSpPr>
          <p:cNvPr id="2" name="Title 1"/>
          <p:cNvSpPr>
            <a:spLocks noGrp="1"/>
          </p:cNvSpPr>
          <p:nvPr>
            <p:ph type="title" idx="4294967295"/>
          </p:nvPr>
        </p:nvSpPr>
        <p:spPr>
          <a:xfrm>
            <a:off x="584616" y="319555"/>
            <a:ext cx="10058400" cy="673100"/>
          </a:xfrm>
        </p:spPr>
        <p:txBody>
          <a:bodyPr>
            <a:normAutofit fontScale="90000"/>
          </a:bodyPr>
          <a:lstStyle/>
          <a:p>
            <a:r>
              <a:rPr lang="en-US" dirty="0">
                <a:solidFill>
                  <a:srgbClr val="FF0000"/>
                </a:solidFill>
                <a:latin typeface="Times New Roman" pitchFamily="18" charset="0"/>
                <a:cs typeface="Times New Roman" pitchFamily="18" charset="0"/>
              </a:rPr>
              <a:t>Example</a:t>
            </a:r>
          </a:p>
        </p:txBody>
      </p:sp>
      <p:sp>
        <p:nvSpPr>
          <p:cNvPr id="3" name="Content Placeholder 2"/>
          <p:cNvSpPr>
            <a:spLocks noGrp="1"/>
          </p:cNvSpPr>
          <p:nvPr>
            <p:ph idx="4294967295"/>
          </p:nvPr>
        </p:nvSpPr>
        <p:spPr>
          <a:xfrm>
            <a:off x="584617" y="1361607"/>
            <a:ext cx="10747947" cy="4503738"/>
          </a:xfrm>
        </p:spPr>
        <p:txBody>
          <a:bodyPr>
            <a:normAutofit lnSpcReduction="10000"/>
          </a:bodyPr>
          <a:lstStyle/>
          <a:p>
            <a:pPr algn="justLow">
              <a:lnSpc>
                <a:spcPct val="150000"/>
              </a:lnSpc>
            </a:pPr>
            <a:r>
              <a:rPr lang="en-US" sz="2400" dirty="0">
                <a:latin typeface="Times New Roman" pitchFamily="18" charset="0"/>
                <a:cs typeface="Times New Roman" pitchFamily="18" charset="0"/>
              </a:rPr>
              <a:t>Differentiate between signs and symptoms of schizophrenia and bipolar disorder using DSM-5 criteria.</a:t>
            </a:r>
          </a:p>
          <a:p>
            <a:pPr algn="justLow">
              <a:lnSpc>
                <a:spcPct val="150000"/>
              </a:lnSpc>
            </a:pPr>
            <a:r>
              <a:rPr lang="en-US" sz="2400" b="1" dirty="0">
                <a:latin typeface="Times New Roman" pitchFamily="18" charset="0"/>
                <a:cs typeface="Times New Roman" pitchFamily="18" charset="0"/>
              </a:rPr>
              <a:t>level: Analysis (Higher level)</a:t>
            </a:r>
            <a:r>
              <a:rPr lang="en-US" sz="2400" dirty="0">
                <a:latin typeface="Times New Roman" pitchFamily="18" charset="0"/>
                <a:cs typeface="Times New Roman" pitchFamily="18" charset="0"/>
              </a:rPr>
              <a:t> → through breaking down complex information and distinguishing between  two different conditions as schizophrenia and bipolar disorder to ensure  application of knowledge to real-world situations.</a:t>
            </a:r>
            <a:r>
              <a:rPr lang="en-US" sz="2400" dirty="0"/>
              <a:t> </a:t>
            </a:r>
            <a:r>
              <a:rPr lang="en-US" sz="2400" dirty="0">
                <a:latin typeface="Times New Roman" pitchFamily="18" charset="0"/>
                <a:cs typeface="Times New Roman" pitchFamily="18" charset="0"/>
              </a:rPr>
              <a:t>students must compare and  contrast symptoms of schizophrenia and bipolar disorder, rather than just recalling them. They will need to analyze patient cases, identify key symptoms, and apply DSM-5 criteria to correctly classify disorders</a:t>
            </a:r>
            <a:r>
              <a:rPr lang="en-US" sz="2400" dirty="0"/>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9384017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56</TotalTime>
  <Words>646</Words>
  <Application>Microsoft Office PowerPoint</Application>
  <PresentationFormat>Custom</PresentationFormat>
  <Paragraphs>58</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Retrospect</vt:lpstr>
      <vt:lpstr>1_HDOfficeLightV0</vt:lpstr>
      <vt:lpstr>2_HDOfficeLightV0</vt:lpstr>
      <vt:lpstr>PowerPoint Presentation</vt:lpstr>
      <vt:lpstr>Bloom’s Taxonomy </vt:lpstr>
      <vt:lpstr>PowerPoint Presentation</vt:lpstr>
      <vt:lpstr>How Bloom’s works with learning objectives</vt:lpstr>
      <vt:lpstr>PowerPoint Presentation</vt:lpstr>
      <vt:lpstr>PowerPoint Presentation</vt:lpstr>
      <vt:lpstr>PowerPoint Presentation</vt:lpstr>
      <vt:lpstr>PowerPoint Presentation</vt:lpstr>
      <vt:lpstr>Example</vt:lpstr>
      <vt:lpstr>PowerPoint Presentation</vt:lpstr>
      <vt:lpstr>PowerPoint Presentation</vt:lpstr>
      <vt:lpstr>Example </vt:lpstr>
      <vt:lpstr>Psychomotor Domain</vt:lpstr>
      <vt:lpstr>Example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MR.....m</cp:lastModifiedBy>
  <cp:revision>7</cp:revision>
  <dcterms:created xsi:type="dcterms:W3CDTF">2025-03-05T07:54:05Z</dcterms:created>
  <dcterms:modified xsi:type="dcterms:W3CDTF">2025-04-17T11:29:25Z</dcterms:modified>
</cp:coreProperties>
</file>